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pdf" ContentType="image/jpe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4" r:id="rId3"/>
    <p:sldId id="277" r:id="rId4"/>
    <p:sldId id="278" r:id="rId5"/>
    <p:sldId id="276" r:id="rId6"/>
    <p:sldId id="269" r:id="rId7"/>
    <p:sldId id="270" r:id="rId8"/>
    <p:sldId id="280" r:id="rId9"/>
    <p:sldId id="279" r:id="rId10"/>
    <p:sldId id="266" r:id="rId11"/>
    <p:sldId id="258" r:id="rId12"/>
  </p:sldIdLst>
  <p:sldSz cx="12192000" cy="6858000"/>
  <p:notesSz cx="6797675" cy="9928225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AA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8" autoAdjust="0"/>
    <p:restoredTop sz="94660"/>
  </p:normalViewPr>
  <p:slideViewPr>
    <p:cSldViewPr snapToGrid="0">
      <p:cViewPr>
        <p:scale>
          <a:sx n="96" d="100"/>
          <a:sy n="96" d="100"/>
        </p:scale>
        <p:origin x="-72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FAF7D0-3D33-4A02-B32D-F567564662B0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414490-942E-4064-9157-528081491B7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5985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31E19-5A42-49F0-9E2E-91CE910A9494}" type="datetimeFigureOut">
              <a:rPr lang="fi-FI" smtClean="0"/>
              <a:t>19.4.2016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1F1FD7-1ECC-4D54-8C65-6C7D1C187C31}" type="slidenum">
              <a:rPr lang="fi-FI" smtClean="0"/>
              <a:t>‹nr.›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57097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F1FD7-1ECC-4D54-8C65-6C7D1C187C31}" type="slidenum">
              <a:rPr lang="fi-FI" smtClean="0"/>
              <a:t>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40439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F1FD7-1ECC-4D54-8C65-6C7D1C187C31}" type="slidenum">
              <a:rPr lang="fi-FI" smtClean="0"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55178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F1FD7-1ECC-4D54-8C65-6C7D1C187C31}" type="slidenum">
              <a:rPr lang="fi-FI" smtClean="0"/>
              <a:t>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67448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F1FD7-1ECC-4D54-8C65-6C7D1C187C31}" type="slidenum">
              <a:rPr lang="fi-FI" smtClean="0"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39219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38B1-6934-4E57-A86A-12CE63E561B0}" type="datetime1">
              <a:rPr lang="fi-FI" smtClean="0"/>
              <a:t>19.4.2016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1B0D-CDA9-4C5F-BCBC-FE83D059F845}" type="slidenum">
              <a:rPr lang="fi-FI" smtClean="0"/>
              <a:t>‹nr.›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30418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8BDB0-81F5-4D2E-B563-D88BA5612BB4}" type="datetime1">
              <a:rPr lang="fi-FI" smtClean="0"/>
              <a:t>19.4.2016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1B0D-CDA9-4C5F-BCBC-FE83D059F845}" type="slidenum">
              <a:rPr lang="fi-FI" smtClean="0"/>
              <a:t>‹nr.›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68626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E232F-3F78-46F0-84E5-021717B9D7CB}" type="datetime1">
              <a:rPr lang="fi-FI" smtClean="0"/>
              <a:t>19.4.2016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1B0D-CDA9-4C5F-BCBC-FE83D059F845}" type="slidenum">
              <a:rPr lang="fi-FI" smtClean="0"/>
              <a:t>‹nr.›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11952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3D635-C284-4F45-AFFA-743EF75BFC1A}" type="datetime1">
              <a:rPr lang="fi-FI" smtClean="0"/>
              <a:t>19.4.2016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1B0D-CDA9-4C5F-BCBC-FE83D059F845}" type="slidenum">
              <a:rPr lang="fi-FI" smtClean="0"/>
              <a:t>‹nr.›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37754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A9F78-BC39-44E9-81EC-F213863291A2}" type="datetime1">
              <a:rPr lang="fi-FI" smtClean="0"/>
              <a:t>19.4.2016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1B0D-CDA9-4C5F-BCBC-FE83D059F845}" type="slidenum">
              <a:rPr lang="fi-FI" smtClean="0"/>
              <a:t>‹nr.›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64633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8751-84B0-402C-B55B-31EBA23212A5}" type="datetime1">
              <a:rPr lang="fi-FI" smtClean="0"/>
              <a:t>19.4.2016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1B0D-CDA9-4C5F-BCBC-FE83D059F845}" type="slidenum">
              <a:rPr lang="fi-FI" smtClean="0"/>
              <a:t>‹nr.›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24933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14710-B707-473D-B0FB-B69E7E995697}" type="datetime1">
              <a:rPr lang="fi-FI" smtClean="0"/>
              <a:t>19.4.2016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1B0D-CDA9-4C5F-BCBC-FE83D059F845}" type="slidenum">
              <a:rPr lang="fi-FI" smtClean="0"/>
              <a:t>‹nr.›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36233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BC03-FAC6-443C-8446-D16130A2830E}" type="datetime1">
              <a:rPr lang="fi-FI" smtClean="0"/>
              <a:t>19.4.2016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1B0D-CDA9-4C5F-BCBC-FE83D059F845}" type="slidenum">
              <a:rPr lang="fi-FI" smtClean="0"/>
              <a:t>‹nr.›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3258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7512A-B4B0-44E0-B116-1649256713D6}" type="datetime1">
              <a:rPr lang="fi-FI" smtClean="0"/>
              <a:t>19.4.2016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1B0D-CDA9-4C5F-BCBC-FE83D059F845}" type="slidenum">
              <a:rPr lang="fi-FI" smtClean="0"/>
              <a:t>‹nr.›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39331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55323-5E58-4770-9ADE-A150C2BDD9D0}" type="datetime1">
              <a:rPr lang="fi-FI" smtClean="0"/>
              <a:t>19.4.2016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1B0D-CDA9-4C5F-BCBC-FE83D059F845}" type="slidenum">
              <a:rPr lang="fi-FI" smtClean="0"/>
              <a:t>‹nr.›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0151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AF66F-DCC5-48BA-9DAD-07CC5C3A7B07}" type="datetime1">
              <a:rPr lang="fi-FI" smtClean="0"/>
              <a:t>19.4.2016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1B0D-CDA9-4C5F-BCBC-FE83D059F845}" type="slidenum">
              <a:rPr lang="fi-FI" smtClean="0"/>
              <a:t>‹nr.›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67920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E38CE-370E-4D7A-A90D-4FFAA53B0590}" type="datetime1">
              <a:rPr lang="fi-FI" smtClean="0"/>
              <a:t>19.4.2016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31B0D-CDA9-4C5F-BCBC-FE83D059F845}" type="slidenum">
              <a:rPr lang="fi-FI" smtClean="0"/>
              <a:t>‹nr.›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81454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13" Type="http://schemas.openxmlformats.org/officeDocument/2006/relationships/image" Target="../media/image18.png"/><Relationship Id="rId3" Type="http://schemas.openxmlformats.org/officeDocument/2006/relationships/image" Target="../media/image9.wmf"/><Relationship Id="rId7" Type="http://schemas.openxmlformats.org/officeDocument/2006/relationships/image" Target="../media/image13.jpg"/><Relationship Id="rId12" Type="http://schemas.openxmlformats.org/officeDocument/2006/relationships/image" Target="../media/image17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6.png"/><Relationship Id="rId5" Type="http://schemas.openxmlformats.org/officeDocument/2006/relationships/image" Target="../media/image11.jpg"/><Relationship Id="rId10" Type="http://schemas.openxmlformats.org/officeDocument/2006/relationships/image" Target="../media/image15.pdf"/><Relationship Id="rId4" Type="http://schemas.openxmlformats.org/officeDocument/2006/relationships/image" Target="../media/image10.jpeg"/><Relationship Id="rId9" Type="http://schemas.openxmlformats.org/officeDocument/2006/relationships/image" Target="../media/image1.jpeg"/><Relationship Id="rId1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Document1.docx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Document2.docx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53786" y="173738"/>
            <a:ext cx="9144000" cy="2387600"/>
          </a:xfrm>
        </p:spPr>
        <p:txBody>
          <a:bodyPr/>
          <a:lstStyle/>
          <a:p>
            <a:pPr algn="l"/>
            <a:r>
              <a:rPr lang="fi-FI" sz="7200" b="1" dirty="0" err="1" smtClean="0">
                <a:solidFill>
                  <a:srgbClr val="2CAAE1"/>
                </a:solidFill>
              </a:rPr>
              <a:t>EnviSuM</a:t>
            </a:r>
            <a:r>
              <a:rPr lang="fi-FI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fi-FI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fi-FI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53786" y="2093232"/>
            <a:ext cx="9144000" cy="3715984"/>
          </a:xfrm>
        </p:spPr>
        <p:txBody>
          <a:bodyPr/>
          <a:lstStyle/>
          <a:p>
            <a:pPr algn="l"/>
            <a:r>
              <a:rPr lang="en-US" sz="3200" dirty="0" smtClean="0">
                <a:solidFill>
                  <a:schemeClr val="tx1"/>
                </a:solidFill>
              </a:rPr>
              <a:t>Environmental Impact of Low Emission Shipping:</a:t>
            </a:r>
          </a:p>
          <a:p>
            <a:pPr algn="l"/>
            <a:r>
              <a:rPr lang="en-US" sz="3200" dirty="0" smtClean="0">
                <a:solidFill>
                  <a:schemeClr val="tx1"/>
                </a:solidFill>
              </a:rPr>
              <a:t>Measurements and Modelling Strategies</a:t>
            </a:r>
          </a:p>
          <a:p>
            <a:pPr algn="l"/>
            <a:endParaRPr lang="en-US" sz="3200" dirty="0" smtClean="0"/>
          </a:p>
          <a:p>
            <a:pPr algn="l"/>
            <a:endParaRPr lang="en-US" sz="3200" dirty="0"/>
          </a:p>
          <a:p>
            <a:pPr algn="l"/>
            <a:r>
              <a:rPr lang="en-US" dirty="0" smtClean="0"/>
              <a:t>Sari Repka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University </a:t>
            </a:r>
            <a:r>
              <a:rPr lang="en-US" smtClean="0">
                <a:solidFill>
                  <a:schemeClr val="tx1"/>
                </a:solidFill>
              </a:rPr>
              <a:t>of Turku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fi-FI" sz="3200" dirty="0" smtClean="0"/>
          </a:p>
          <a:p>
            <a:endParaRPr lang="fi-FI" sz="3200" dirty="0"/>
          </a:p>
          <a:p>
            <a:endParaRPr lang="fi-FI" dirty="0"/>
          </a:p>
        </p:txBody>
      </p:sp>
      <p:pic>
        <p:nvPicPr>
          <p:cNvPr id="4" name="Kuva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611" y="5591378"/>
            <a:ext cx="2867025" cy="114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176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orakulmio 1"/>
          <p:cNvSpPr/>
          <p:nvPr/>
        </p:nvSpPr>
        <p:spPr>
          <a:xfrm>
            <a:off x="5212080" y="2829719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i-FI" dirty="0" smtClean="0">
                <a:solidFill>
                  <a:srgbClr val="2CAAE1"/>
                </a:solidFill>
              </a:rPr>
              <a:t>FUTRHER INFORMATION</a:t>
            </a:r>
          </a:p>
          <a:p>
            <a:pPr algn="r"/>
            <a:endParaRPr lang="fi-FI" dirty="0" smtClean="0"/>
          </a:p>
          <a:p>
            <a:pPr algn="r"/>
            <a:r>
              <a:rPr lang="fi-FI" dirty="0" smtClean="0"/>
              <a:t>Project </a:t>
            </a:r>
            <a:r>
              <a:rPr lang="fi-FI" dirty="0" err="1"/>
              <a:t>Manager</a:t>
            </a:r>
            <a:r>
              <a:rPr lang="fi-FI" dirty="0"/>
              <a:t>, </a:t>
            </a:r>
            <a:r>
              <a:rPr lang="fi-FI" dirty="0" err="1"/>
              <a:t>PhD</a:t>
            </a:r>
            <a:r>
              <a:rPr lang="fi-FI" dirty="0"/>
              <a:t> Sari </a:t>
            </a:r>
            <a:r>
              <a:rPr lang="fi-FI" dirty="0" err="1"/>
              <a:t>Repka</a:t>
            </a:r>
            <a:endParaRPr lang="en-US" dirty="0"/>
          </a:p>
          <a:p>
            <a:pPr algn="r"/>
            <a:r>
              <a:rPr lang="fi-FI" dirty="0" err="1" smtClean="0"/>
              <a:t>Head</a:t>
            </a:r>
            <a:r>
              <a:rPr lang="fi-FI" dirty="0" smtClean="0"/>
              <a:t> of </a:t>
            </a:r>
            <a:r>
              <a:rPr lang="fi-FI" dirty="0" err="1" smtClean="0"/>
              <a:t>Unit</a:t>
            </a:r>
            <a:endParaRPr lang="fi-FI" dirty="0" smtClean="0"/>
          </a:p>
          <a:p>
            <a:pPr algn="r"/>
            <a:r>
              <a:rPr lang="fi-FI" dirty="0" err="1"/>
              <a:t>University</a:t>
            </a:r>
            <a:r>
              <a:rPr lang="fi-FI" dirty="0"/>
              <a:t> of Turku, Finland</a:t>
            </a:r>
          </a:p>
          <a:p>
            <a:pPr algn="r"/>
            <a:r>
              <a:rPr lang="en-US" dirty="0" smtClean="0"/>
              <a:t>Tel</a:t>
            </a:r>
            <a:r>
              <a:rPr lang="en-US" dirty="0"/>
              <a:t>. +358-40-8019206</a:t>
            </a:r>
            <a:endParaRPr lang="fi-FI" dirty="0" smtClean="0"/>
          </a:p>
          <a:p>
            <a:pPr algn="r"/>
            <a:r>
              <a:rPr lang="fi-FI" dirty="0" smtClean="0"/>
              <a:t>E-mail: sari.repka@utu.fi</a:t>
            </a:r>
            <a:endParaRPr lang="fi-FI" dirty="0"/>
          </a:p>
          <a:p>
            <a:pPr algn="r"/>
            <a:r>
              <a:rPr lang="fi-FI" dirty="0" smtClean="0"/>
              <a:t> </a:t>
            </a:r>
            <a:endParaRPr lang="fi-FI" dirty="0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611" y="5591378"/>
            <a:ext cx="2867025" cy="114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63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fi-FI" dirty="0" smtClean="0"/>
              <a:t>PROJECT PARTNERSHIP</a:t>
            </a:r>
            <a:endParaRPr lang="fi-FI" dirty="0"/>
          </a:p>
        </p:txBody>
      </p:sp>
      <p:pic>
        <p:nvPicPr>
          <p:cNvPr id="10" name="Kuva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306" y="1325563"/>
            <a:ext cx="4069228" cy="699180"/>
          </a:xfrm>
          <a:prstGeom prst="rect">
            <a:avLst/>
          </a:prstGeom>
        </p:spPr>
      </p:pic>
      <p:pic>
        <p:nvPicPr>
          <p:cNvPr id="12" name="Kuva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33" y="2389115"/>
            <a:ext cx="3184896" cy="772096"/>
          </a:xfrm>
          <a:prstGeom prst="rect">
            <a:avLst/>
          </a:prstGeom>
        </p:spPr>
      </p:pic>
      <p:pic>
        <p:nvPicPr>
          <p:cNvPr id="14" name="Kuva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7533" y="60526"/>
            <a:ext cx="1661099" cy="1661099"/>
          </a:xfrm>
          <a:prstGeom prst="rect">
            <a:avLst/>
          </a:prstGeom>
        </p:spPr>
      </p:pic>
      <p:pic>
        <p:nvPicPr>
          <p:cNvPr id="15" name="Kuva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" y="4224763"/>
            <a:ext cx="3771900" cy="1724025"/>
          </a:xfrm>
          <a:prstGeom prst="rect">
            <a:avLst/>
          </a:prstGeom>
        </p:spPr>
      </p:pic>
      <p:pic>
        <p:nvPicPr>
          <p:cNvPr id="16" name="Kuva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0586" y="1504392"/>
            <a:ext cx="1086187" cy="1477990"/>
          </a:xfrm>
          <a:prstGeom prst="rect">
            <a:avLst/>
          </a:prstGeom>
        </p:spPr>
      </p:pic>
      <p:pic>
        <p:nvPicPr>
          <p:cNvPr id="17" name="Kuva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181" y="2379478"/>
            <a:ext cx="3962400" cy="719328"/>
          </a:xfrm>
          <a:prstGeom prst="rect">
            <a:avLst/>
          </a:prstGeom>
        </p:spPr>
      </p:pic>
      <p:pic>
        <p:nvPicPr>
          <p:cNvPr id="18" name="Kuva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" y="1224805"/>
            <a:ext cx="3648172" cy="1164310"/>
          </a:xfrm>
          <a:prstGeom prst="rect">
            <a:avLst/>
          </a:prstGeom>
        </p:spPr>
      </p:pic>
      <p:pic>
        <p:nvPicPr>
          <p:cNvPr id="19" name="Kuva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611" y="5591378"/>
            <a:ext cx="2867025" cy="1146810"/>
          </a:xfrm>
          <a:prstGeom prst="rect">
            <a:avLst/>
          </a:prstGeom>
        </p:spPr>
      </p:pic>
      <p:pic>
        <p:nvPicPr>
          <p:cNvPr id="2" name="Kuva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89" y="3161211"/>
            <a:ext cx="3743325" cy="1333500"/>
          </a:xfrm>
          <a:prstGeom prst="rect">
            <a:avLst/>
          </a:prstGeom>
        </p:spPr>
      </p:pic>
      <p:pic>
        <p:nvPicPr>
          <p:cNvPr id="6146" name="Picture 2" descr="Beschreibung: Logo_BalticMarineConsult_Planungsbüro.em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456" y="3607387"/>
            <a:ext cx="3479396" cy="512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Kuva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7533" y="2799471"/>
            <a:ext cx="1761089" cy="1320816"/>
          </a:xfrm>
          <a:prstGeom prst="rect">
            <a:avLst/>
          </a:prstGeom>
        </p:spPr>
      </p:pic>
      <p:pic>
        <p:nvPicPr>
          <p:cNvPr id="6148" name="Picture 4" descr="Nordkalk Oyj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457" y="4766448"/>
            <a:ext cx="3155722" cy="481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ome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89"/>
          <a:stretch/>
        </p:blipFill>
        <p:spPr bwMode="auto">
          <a:xfrm>
            <a:off x="8608797" y="4352239"/>
            <a:ext cx="2979647" cy="874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077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75501" y="316170"/>
            <a:ext cx="9250173" cy="2752102"/>
          </a:xfrm>
        </p:spPr>
        <p:txBody>
          <a:bodyPr>
            <a:normAutofit fontScale="90000"/>
          </a:bodyPr>
          <a:lstStyle/>
          <a:p>
            <a:pPr algn="l"/>
            <a:r>
              <a:rPr lang="fi-FI" b="1" dirty="0" smtClean="0">
                <a:solidFill>
                  <a:srgbClr val="2CAAE1"/>
                </a:solidFill>
              </a:rPr>
              <a:t/>
            </a:r>
            <a:br>
              <a:rPr lang="fi-FI" b="1" dirty="0" smtClean="0">
                <a:solidFill>
                  <a:srgbClr val="2CAAE1"/>
                </a:solidFill>
              </a:rPr>
            </a:br>
            <a:r>
              <a:rPr lang="fi-FI" b="1" dirty="0">
                <a:solidFill>
                  <a:srgbClr val="2CAAE1"/>
                </a:solidFill>
              </a:rPr>
              <a:t/>
            </a:r>
            <a:br>
              <a:rPr lang="fi-FI" b="1" dirty="0">
                <a:solidFill>
                  <a:srgbClr val="2CAAE1"/>
                </a:solidFill>
              </a:rPr>
            </a:br>
            <a:r>
              <a:rPr lang="fi-FI" b="1" dirty="0" smtClean="0">
                <a:solidFill>
                  <a:srgbClr val="2CAAE1"/>
                </a:solidFill>
              </a:rPr>
              <a:t/>
            </a:r>
            <a:br>
              <a:rPr lang="fi-FI" b="1" dirty="0" smtClean="0">
                <a:solidFill>
                  <a:srgbClr val="2CAAE1"/>
                </a:solidFill>
              </a:rPr>
            </a:br>
            <a:r>
              <a:rPr lang="fi-FI" b="1" dirty="0" err="1" smtClean="0">
                <a:solidFill>
                  <a:srgbClr val="2CAAE1"/>
                </a:solidFill>
              </a:rPr>
              <a:t>EnviSuM</a:t>
            </a:r>
            <a:r>
              <a:rPr lang="fi-FI" b="1" dirty="0" smtClean="0">
                <a:solidFill>
                  <a:srgbClr val="2CAAE1"/>
                </a:solidFill>
              </a:rPr>
              <a:t/>
            </a:r>
            <a:br>
              <a:rPr lang="fi-FI" b="1" dirty="0" smtClean="0">
                <a:solidFill>
                  <a:srgbClr val="2CAAE1"/>
                </a:solidFill>
              </a:rPr>
            </a:br>
            <a:r>
              <a:rPr lang="en-US" sz="2200" dirty="0"/>
              <a:t>Environmental Impact of Low Emission Shipping:</a:t>
            </a:r>
            <a:br>
              <a:rPr lang="en-US" sz="2200" dirty="0"/>
            </a:br>
            <a:r>
              <a:rPr lang="en-US" sz="2200" dirty="0"/>
              <a:t>Measurements and Modelling Strategies</a:t>
            </a:r>
            <a:r>
              <a:rPr lang="en-US" dirty="0"/>
              <a:t/>
            </a:r>
            <a:br>
              <a:rPr lang="en-US" dirty="0"/>
            </a:br>
            <a:r>
              <a:rPr lang="fi-FI" dirty="0" smtClean="0"/>
              <a:t/>
            </a:r>
            <a:br>
              <a:rPr lang="fi-FI" dirty="0" smtClean="0"/>
            </a:b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760514" y="1930901"/>
            <a:ext cx="9144000" cy="3988941"/>
          </a:xfrm>
        </p:spPr>
        <p:txBody>
          <a:bodyPr>
            <a:normAutofit/>
          </a:bodyPr>
          <a:lstStyle/>
          <a:p>
            <a:pPr marL="342900" indent="-342900" algn="l">
              <a:buFontTx/>
              <a:buChar char="-"/>
            </a:pPr>
            <a:r>
              <a:rPr lang="en-US" dirty="0" smtClean="0">
                <a:solidFill>
                  <a:schemeClr val="tx1"/>
                </a:solidFill>
              </a:rPr>
              <a:t>P</a:t>
            </a:r>
            <a:r>
              <a:rPr lang="en-US" noProof="1" smtClean="0">
                <a:solidFill>
                  <a:schemeClr val="tx1"/>
                </a:solidFill>
              </a:rPr>
              <a:t>rogramme</a:t>
            </a:r>
            <a:r>
              <a:rPr lang="en-US" dirty="0" smtClean="0">
                <a:solidFill>
                  <a:schemeClr val="tx1"/>
                </a:solidFill>
              </a:rPr>
              <a:t> priority: 3. Sustainable transport</a:t>
            </a:r>
          </a:p>
          <a:p>
            <a:pPr marL="342900" indent="-342900" algn="l">
              <a:buFontTx/>
              <a:buChar char="-"/>
            </a:pPr>
            <a:r>
              <a:rPr lang="en-US" noProof="1" smtClean="0"/>
              <a:t>Programme</a:t>
            </a:r>
            <a:r>
              <a:rPr lang="en-US" dirty="0" smtClean="0"/>
              <a:t> specific object: 3.4 Environmentally friendly shipping</a:t>
            </a:r>
            <a:endParaRPr lang="en-US" dirty="0" smtClean="0">
              <a:solidFill>
                <a:schemeClr val="tx1"/>
              </a:solidFill>
            </a:endParaRPr>
          </a:p>
          <a:p>
            <a:pPr marL="342900" indent="-342900" algn="l">
              <a:buFontTx/>
              <a:buChar char="-"/>
            </a:pPr>
            <a:r>
              <a:rPr lang="en-US" dirty="0" smtClean="0">
                <a:solidFill>
                  <a:schemeClr val="tx1"/>
                </a:solidFill>
              </a:rPr>
              <a:t>Project budget 3,2 million euros</a:t>
            </a:r>
          </a:p>
          <a:p>
            <a:pPr marL="342900" indent="-342900" algn="l">
              <a:buFontTx/>
              <a:buChar char="-"/>
            </a:pPr>
            <a:r>
              <a:rPr lang="en-US" dirty="0"/>
              <a:t>D</a:t>
            </a:r>
            <a:r>
              <a:rPr lang="en-US" dirty="0" smtClean="0">
                <a:solidFill>
                  <a:schemeClr val="tx1"/>
                </a:solidFill>
              </a:rPr>
              <a:t>uration of implementation phase 36 months</a:t>
            </a:r>
          </a:p>
          <a:p>
            <a:pPr marL="342900" indent="-342900" algn="l">
              <a:buFontTx/>
              <a:buChar char="-"/>
            </a:pPr>
            <a:r>
              <a:rPr lang="en-US" dirty="0" smtClean="0"/>
              <a:t>12 project partners from seven countries</a:t>
            </a:r>
          </a:p>
          <a:p>
            <a:pPr marL="342900" indent="-342900" algn="l">
              <a:buFontTx/>
              <a:buChar char="-"/>
            </a:pPr>
            <a:r>
              <a:rPr lang="en-US" dirty="0" smtClean="0">
                <a:solidFill>
                  <a:schemeClr val="tx1"/>
                </a:solidFill>
              </a:rPr>
              <a:t>17 associated partners from seven countries</a:t>
            </a: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marL="342900" indent="-342900" algn="l">
              <a:buFontTx/>
              <a:buChar char="-"/>
            </a:pPr>
            <a:endParaRPr lang="en-US" dirty="0" smtClean="0">
              <a:solidFill>
                <a:schemeClr val="tx1"/>
              </a:solidFill>
            </a:endParaRPr>
          </a:p>
          <a:p>
            <a:endParaRPr lang="fi-FI" dirty="0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611" y="5591378"/>
            <a:ext cx="2867025" cy="1146810"/>
          </a:xfrm>
          <a:prstGeom prst="rect">
            <a:avLst/>
          </a:prstGeom>
        </p:spPr>
      </p:pic>
      <p:pic>
        <p:nvPicPr>
          <p:cNvPr id="6" name="Kuva 5"/>
          <p:cNvPicPr/>
          <p:nvPr/>
        </p:nvPicPr>
        <p:blipFill rotWithShape="1">
          <a:blip r:embed="rId4"/>
          <a:srcRect l="77166" t="20592" r="5986" b="16295"/>
          <a:stretch/>
        </p:blipFill>
        <p:spPr bwMode="auto">
          <a:xfrm>
            <a:off x="9489434" y="921020"/>
            <a:ext cx="2038350" cy="42945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23756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064808" y="326508"/>
            <a:ext cx="5421559" cy="1146804"/>
          </a:xfrm>
        </p:spPr>
        <p:txBody>
          <a:bodyPr>
            <a:normAutofit/>
          </a:bodyPr>
          <a:lstStyle/>
          <a:p>
            <a:r>
              <a:rPr lang="fi-FI" sz="3100" dirty="0" smtClean="0"/>
              <a:t>Project </a:t>
            </a:r>
            <a:r>
              <a:rPr lang="en-US" sz="3100" dirty="0" smtClean="0"/>
              <a:t>partners</a:t>
            </a:r>
            <a:r>
              <a:rPr lang="fi-FI" sz="3100" dirty="0" smtClean="0"/>
              <a:t> and </a:t>
            </a:r>
            <a:r>
              <a:rPr lang="en-US" sz="3100" dirty="0" smtClean="0"/>
              <a:t>budgets</a:t>
            </a:r>
            <a:r>
              <a:rPr lang="fi-FI" dirty="0" smtClean="0"/>
              <a:t/>
            </a:r>
            <a:br>
              <a:rPr lang="fi-FI" dirty="0" smtClean="0"/>
            </a:br>
            <a:endParaRPr lang="fi-FI" dirty="0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611" y="5591378"/>
            <a:ext cx="2867025" cy="1146810"/>
          </a:xfrm>
          <a:prstGeom prst="rect">
            <a:avLst/>
          </a:prstGeom>
        </p:spPr>
      </p:pic>
      <p:graphicFrame>
        <p:nvGraphicFramePr>
          <p:cNvPr id="4" name="Objekti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5021781"/>
              </p:ext>
            </p:extLst>
          </p:nvPr>
        </p:nvGraphicFramePr>
        <p:xfrm>
          <a:off x="130628" y="107913"/>
          <a:ext cx="6335486" cy="705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2" name="Document" r:id="rId5" imgW="5718280" imgH="6363528" progId="Word.Document.12">
                  <p:embed/>
                </p:oleObj>
              </mc:Choice>
              <mc:Fallback>
                <p:oleObj name="Document" r:id="rId5" imgW="5718280" imgH="63635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0628" y="107913"/>
                        <a:ext cx="6335486" cy="705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679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5607608" y="858136"/>
            <a:ext cx="5312029" cy="1146804"/>
          </a:xfrm>
        </p:spPr>
        <p:txBody>
          <a:bodyPr>
            <a:normAutofit/>
          </a:bodyPr>
          <a:lstStyle/>
          <a:p>
            <a:r>
              <a:rPr lang="fi-FI" sz="3100" dirty="0" smtClean="0"/>
              <a:t>17 associated partners </a:t>
            </a:r>
            <a:r>
              <a:rPr lang="en-US" sz="3100" dirty="0" smtClean="0"/>
              <a:t>involved</a:t>
            </a:r>
            <a:endParaRPr lang="en-US" dirty="0"/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611" y="5591378"/>
            <a:ext cx="2867025" cy="1146810"/>
          </a:xfrm>
          <a:prstGeom prst="rect">
            <a:avLst/>
          </a:prstGeom>
        </p:spPr>
      </p:pic>
      <p:graphicFrame>
        <p:nvGraphicFramePr>
          <p:cNvPr id="7" name="Objekti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701013"/>
              </p:ext>
            </p:extLst>
          </p:nvPr>
        </p:nvGraphicFramePr>
        <p:xfrm>
          <a:off x="128393" y="173241"/>
          <a:ext cx="4837502" cy="6842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3" name="Document" r:id="rId5" imgW="5718280" imgH="8087830" progId="Word.Document.12">
                  <p:embed/>
                </p:oleObj>
              </mc:Choice>
              <mc:Fallback>
                <p:oleObj name="Document" r:id="rId5" imgW="5718280" imgH="80878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8393" y="173241"/>
                        <a:ext cx="4837502" cy="68422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202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isällön paikkamerkki 1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0050" y="249814"/>
            <a:ext cx="4524375" cy="6528787"/>
          </a:xfrm>
          <a:prstGeom prst="rect">
            <a:avLst/>
          </a:prstGeom>
        </p:spPr>
      </p:pic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2072639" y="5164773"/>
            <a:ext cx="2051685" cy="26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Maritime University of Szczecin</a:t>
            </a: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2440304" y="3017204"/>
            <a:ext cx="227520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50800" dir="5400000" sx="1000" sy="1000" algn="ctr" rotWithShape="0">
              <a:srgbClr val="000000">
                <a:alpha val="0"/>
              </a:srgbClr>
            </a:outerShdw>
          </a:effectLst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70000"/>
              </a:lnSpc>
              <a:spcAft>
                <a:spcPts val="0"/>
              </a:spcAft>
            </a:pPr>
            <a:r>
              <a:rPr lang="en-US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University of Turku</a:t>
            </a:r>
          </a:p>
          <a:p>
            <a:pPr>
              <a:lnSpc>
                <a:spcPct val="70000"/>
              </a:lnSpc>
              <a:spcAft>
                <a:spcPts val="0"/>
              </a:spcAft>
            </a:pPr>
            <a:r>
              <a:rPr lang="en-US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US" sz="1100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Nordkalk</a:t>
            </a:r>
          </a:p>
          <a:p>
            <a:pPr>
              <a:lnSpc>
                <a:spcPct val="70000"/>
              </a:lnSpc>
              <a:spcAft>
                <a:spcPts val="0"/>
              </a:spcAft>
            </a:pPr>
            <a:r>
              <a:rPr lang="en-US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en-US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Finnish Meteorological Institute</a:t>
            </a:r>
          </a:p>
          <a:p>
            <a:pPr>
              <a:lnSpc>
                <a:spcPct val="70000"/>
              </a:lnSpc>
              <a:spcAft>
                <a:spcPts val="0"/>
              </a:spcAft>
            </a:pPr>
            <a:r>
              <a:rPr lang="en-US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HELCOM</a:t>
            </a:r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1608772" y="3967798"/>
            <a:ext cx="2533015" cy="458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70000"/>
              </a:lnSpc>
              <a:spcAft>
                <a:spcPts val="0"/>
              </a:spcAft>
            </a:pPr>
            <a:r>
              <a:rPr lang="en-US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Chalmers University of Technology</a:t>
            </a:r>
          </a:p>
          <a:p>
            <a:pPr>
              <a:lnSpc>
                <a:spcPct val="70000"/>
              </a:lnSpc>
              <a:spcAft>
                <a:spcPts val="0"/>
              </a:spcAft>
            </a:pPr>
            <a:r>
              <a:rPr lang="en-US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City of Gothenburg</a:t>
            </a:r>
          </a:p>
          <a:p>
            <a:pPr>
              <a:lnSpc>
                <a:spcPct val="70000"/>
              </a:lnSpc>
              <a:spcAft>
                <a:spcPts val="0"/>
              </a:spcAft>
            </a:pPr>
            <a:r>
              <a:rPr lang="en-US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University of Gothenburg</a:t>
            </a: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1608772" y="4736845"/>
            <a:ext cx="2838450" cy="271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spcAft>
                <a:spcPts val="0"/>
              </a:spcAft>
            </a:pPr>
            <a:r>
              <a:rPr lang="fi-FI" sz="1100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Maritime Development </a:t>
            </a:r>
            <a:r>
              <a:rPr lang="fi-FI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Centre </a:t>
            </a:r>
            <a:r>
              <a:rPr lang="fi-FI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Europe</a:t>
            </a:r>
            <a:endParaRPr lang="en-US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1674494" y="5007990"/>
            <a:ext cx="1849755" cy="297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Baltic Marine Consult Ltd.</a:t>
            </a: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3146106" y="3524856"/>
            <a:ext cx="2243455" cy="26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Tallinn University of Technology</a:t>
            </a:r>
          </a:p>
        </p:txBody>
      </p: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1264602" y="3687447"/>
            <a:ext cx="2519680" cy="297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Norwegian Meteorological Institute</a:t>
            </a:r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5654351" y="0"/>
            <a:ext cx="5784980" cy="8217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Multidisciplinary Consortium</a:t>
            </a:r>
            <a:endParaRPr lang="en-US" dirty="0"/>
          </a:p>
        </p:txBody>
      </p:sp>
      <p:sp>
        <p:nvSpPr>
          <p:cNvPr id="48" name="Oval 3"/>
          <p:cNvSpPr>
            <a:spLocks/>
          </p:cNvSpPr>
          <p:nvPr/>
        </p:nvSpPr>
        <p:spPr>
          <a:xfrm>
            <a:off x="7002687" y="759322"/>
            <a:ext cx="900000" cy="9000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</a:rPr>
              <a:t>UTU</a:t>
            </a:r>
          </a:p>
        </p:txBody>
      </p:sp>
      <p:sp>
        <p:nvSpPr>
          <p:cNvPr id="49" name="Oval 6"/>
          <p:cNvSpPr>
            <a:spLocks/>
          </p:cNvSpPr>
          <p:nvPr/>
        </p:nvSpPr>
        <p:spPr>
          <a:xfrm>
            <a:off x="7863204" y="2402522"/>
            <a:ext cx="900000" cy="900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</a:rPr>
              <a:t>FMI</a:t>
            </a:r>
          </a:p>
        </p:txBody>
      </p:sp>
      <p:sp>
        <p:nvSpPr>
          <p:cNvPr id="50" name="Oval 7"/>
          <p:cNvSpPr>
            <a:spLocks/>
          </p:cNvSpPr>
          <p:nvPr/>
        </p:nvSpPr>
        <p:spPr>
          <a:xfrm>
            <a:off x="6457309" y="1565120"/>
            <a:ext cx="900000" cy="9000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</a:rPr>
              <a:t>CUT</a:t>
            </a:r>
          </a:p>
        </p:txBody>
      </p:sp>
      <p:sp>
        <p:nvSpPr>
          <p:cNvPr id="51" name="Oval 8"/>
          <p:cNvSpPr>
            <a:spLocks/>
          </p:cNvSpPr>
          <p:nvPr/>
        </p:nvSpPr>
        <p:spPr>
          <a:xfrm>
            <a:off x="6878054" y="2402522"/>
            <a:ext cx="900000" cy="9000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</a:rPr>
              <a:t>MUS</a:t>
            </a:r>
          </a:p>
        </p:txBody>
      </p:sp>
      <p:sp>
        <p:nvSpPr>
          <p:cNvPr id="52" name="Oval 9"/>
          <p:cNvSpPr>
            <a:spLocks/>
          </p:cNvSpPr>
          <p:nvPr/>
        </p:nvSpPr>
        <p:spPr>
          <a:xfrm>
            <a:off x="7431904" y="1604479"/>
            <a:ext cx="900000" cy="9000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</a:rPr>
              <a:t>UGOT</a:t>
            </a:r>
          </a:p>
        </p:txBody>
      </p:sp>
      <p:sp>
        <p:nvSpPr>
          <p:cNvPr id="53" name="Oval 10"/>
          <p:cNvSpPr>
            <a:spLocks/>
          </p:cNvSpPr>
          <p:nvPr/>
        </p:nvSpPr>
        <p:spPr>
          <a:xfrm>
            <a:off x="5911360" y="2370126"/>
            <a:ext cx="900000" cy="9000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</a:rPr>
              <a:t>TUT</a:t>
            </a:r>
          </a:p>
        </p:txBody>
      </p:sp>
      <p:sp>
        <p:nvSpPr>
          <p:cNvPr id="54" name="Oval 11"/>
          <p:cNvSpPr>
            <a:spLocks/>
          </p:cNvSpPr>
          <p:nvPr/>
        </p:nvSpPr>
        <p:spPr>
          <a:xfrm>
            <a:off x="8381856" y="1595497"/>
            <a:ext cx="900000" cy="900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 err="1" smtClean="0">
                <a:solidFill>
                  <a:schemeClr val="tx1"/>
                </a:solidFill>
              </a:rPr>
              <a:t>MetNO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55" name="Oval 12"/>
          <p:cNvSpPr>
            <a:spLocks/>
          </p:cNvSpPr>
          <p:nvPr/>
        </p:nvSpPr>
        <p:spPr>
          <a:xfrm>
            <a:off x="9357179" y="1594089"/>
            <a:ext cx="900000" cy="900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</a:rPr>
              <a:t>BMC</a:t>
            </a:r>
          </a:p>
        </p:txBody>
      </p:sp>
      <p:sp>
        <p:nvSpPr>
          <p:cNvPr id="56" name="Oval 13"/>
          <p:cNvSpPr>
            <a:spLocks/>
          </p:cNvSpPr>
          <p:nvPr/>
        </p:nvSpPr>
        <p:spPr>
          <a:xfrm>
            <a:off x="8848354" y="2402522"/>
            <a:ext cx="900000" cy="900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</a:rPr>
              <a:t>NOK</a:t>
            </a:r>
          </a:p>
        </p:txBody>
      </p:sp>
      <p:sp>
        <p:nvSpPr>
          <p:cNvPr id="57" name="Oval 15"/>
          <p:cNvSpPr>
            <a:spLocks/>
          </p:cNvSpPr>
          <p:nvPr/>
        </p:nvSpPr>
        <p:spPr>
          <a:xfrm>
            <a:off x="8861512" y="774040"/>
            <a:ext cx="900000" cy="900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</a:rPr>
              <a:t>HELCOM</a:t>
            </a:r>
          </a:p>
        </p:txBody>
      </p:sp>
      <p:sp>
        <p:nvSpPr>
          <p:cNvPr id="58" name="Oval 16"/>
          <p:cNvSpPr>
            <a:spLocks/>
          </p:cNvSpPr>
          <p:nvPr/>
        </p:nvSpPr>
        <p:spPr>
          <a:xfrm>
            <a:off x="7902687" y="759322"/>
            <a:ext cx="900000" cy="900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</a:rPr>
              <a:t>MDCE</a:t>
            </a:r>
          </a:p>
        </p:txBody>
      </p:sp>
      <p:sp>
        <p:nvSpPr>
          <p:cNvPr id="59" name="Oval 17"/>
          <p:cNvSpPr>
            <a:spLocks/>
          </p:cNvSpPr>
          <p:nvPr/>
        </p:nvSpPr>
        <p:spPr>
          <a:xfrm>
            <a:off x="9807179" y="2423605"/>
            <a:ext cx="900000" cy="9000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</a:rPr>
              <a:t>GOTH</a:t>
            </a:r>
          </a:p>
        </p:txBody>
      </p:sp>
      <p:sp>
        <p:nvSpPr>
          <p:cNvPr id="60" name="TextBox 2"/>
          <p:cNvSpPr txBox="1"/>
          <p:nvPr/>
        </p:nvSpPr>
        <p:spPr>
          <a:xfrm>
            <a:off x="5903107" y="3489995"/>
            <a:ext cx="6757497" cy="20313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universities</a:t>
            </a:r>
            <a:r>
              <a:rPr lang="en-US" b="1" dirty="0" smtClean="0"/>
              <a:t> 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research organizations</a:t>
            </a:r>
            <a:endParaRPr lang="en-US" b="1" dirty="0" smtClean="0"/>
          </a:p>
          <a:p>
            <a:r>
              <a:rPr lang="en-US" b="1" dirty="0" smtClean="0">
                <a:solidFill>
                  <a:srgbClr val="7030A0"/>
                </a:solidFill>
              </a:rPr>
              <a:t>business support organization</a:t>
            </a:r>
            <a:r>
              <a:rPr lang="en-US" b="1" dirty="0" smtClean="0"/>
              <a:t> 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private sector</a:t>
            </a:r>
          </a:p>
          <a:p>
            <a:r>
              <a:rPr lang="en-US" b="1" dirty="0" smtClean="0">
                <a:solidFill>
                  <a:srgbClr val="FFC000"/>
                </a:solidFill>
              </a:rPr>
              <a:t>NGO</a:t>
            </a:r>
            <a:endParaRPr lang="en-US" b="1" dirty="0" smtClean="0"/>
          </a:p>
          <a:p>
            <a:r>
              <a:rPr lang="en-US" b="1" dirty="0" smtClean="0"/>
              <a:t>city administration </a:t>
            </a:r>
          </a:p>
          <a:p>
            <a:r>
              <a:rPr lang="en-US" b="1" dirty="0" smtClean="0"/>
              <a:t>+ 17 associated </a:t>
            </a:r>
            <a:r>
              <a:rPr lang="en-US" b="1" noProof="1" smtClean="0"/>
              <a:t>organisations</a:t>
            </a:r>
            <a:r>
              <a:rPr lang="en-US" b="1" dirty="0" smtClean="0"/>
              <a:t>, including Russian partners</a:t>
            </a:r>
          </a:p>
        </p:txBody>
      </p:sp>
      <p:pic>
        <p:nvPicPr>
          <p:cNvPr id="61" name="Kuva 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611" y="5591378"/>
            <a:ext cx="2867025" cy="114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6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Kaarinuoli vasemmalle 11"/>
          <p:cNvSpPr/>
          <p:nvPr/>
        </p:nvSpPr>
        <p:spPr>
          <a:xfrm rot="1750009">
            <a:off x="4427984" y="2930068"/>
            <a:ext cx="853273" cy="1567543"/>
          </a:xfrm>
          <a:prstGeom prst="curved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Kaarinuoli oikealle 12"/>
          <p:cNvSpPr/>
          <p:nvPr/>
        </p:nvSpPr>
        <p:spPr>
          <a:xfrm rot="19584841">
            <a:off x="6051021" y="2882565"/>
            <a:ext cx="946404" cy="1662546"/>
          </a:xfrm>
          <a:prstGeom prst="curved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Kaarinuoli vasemmalle 9"/>
          <p:cNvSpPr/>
          <p:nvPr/>
        </p:nvSpPr>
        <p:spPr>
          <a:xfrm rot="2181089">
            <a:off x="4480058" y="935757"/>
            <a:ext cx="853273" cy="1567543"/>
          </a:xfrm>
          <a:prstGeom prst="curved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Kaarinuoli oikealle 10"/>
          <p:cNvSpPr/>
          <p:nvPr/>
        </p:nvSpPr>
        <p:spPr>
          <a:xfrm rot="19537762">
            <a:off x="5895449" y="865669"/>
            <a:ext cx="946404" cy="1662546"/>
          </a:xfrm>
          <a:prstGeom prst="curved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67842" y="1079008"/>
            <a:ext cx="3775114" cy="1309577"/>
          </a:xfrm>
        </p:spPr>
        <p:txBody>
          <a:bodyPr>
            <a:normAutofit/>
          </a:bodyPr>
          <a:lstStyle/>
          <a:p>
            <a:r>
              <a:rPr lang="fi-FI" dirty="0" smtClean="0">
                <a:solidFill>
                  <a:schemeClr val="tx1"/>
                </a:solidFill>
              </a:rPr>
              <a:t/>
            </a:r>
            <a:br>
              <a:rPr lang="fi-FI" dirty="0" smtClean="0">
                <a:solidFill>
                  <a:schemeClr val="tx1"/>
                </a:solidFill>
              </a:rPr>
            </a:br>
            <a:r>
              <a:rPr lang="fi-FI" dirty="0" smtClean="0">
                <a:solidFill>
                  <a:schemeClr val="tx1"/>
                </a:solidFill>
              </a:rPr>
              <a:t>… </a:t>
            </a:r>
            <a:r>
              <a:rPr lang="en-US" dirty="0" smtClean="0">
                <a:solidFill>
                  <a:schemeClr val="tx1"/>
                </a:solidFill>
              </a:rPr>
              <a:t>on the technical efficiency and socio</a:t>
            </a:r>
            <a:r>
              <a:rPr lang="en-US" dirty="0" smtClean="0"/>
              <a:t>-economic impacts 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 marL="342900" indent="-342900" algn="l">
              <a:buFontTx/>
              <a:buChar char="-"/>
            </a:pPr>
            <a:endParaRPr lang="en-US" dirty="0" smtClean="0">
              <a:solidFill>
                <a:schemeClr val="tx1"/>
              </a:solidFill>
            </a:endParaRPr>
          </a:p>
          <a:p>
            <a:endParaRPr lang="fi-FI" dirty="0"/>
          </a:p>
        </p:txBody>
      </p:sp>
      <p:sp>
        <p:nvSpPr>
          <p:cNvPr id="5" name="Alaotsikko 2"/>
          <p:cNvSpPr txBox="1">
            <a:spLocks/>
          </p:cNvSpPr>
          <p:nvPr/>
        </p:nvSpPr>
        <p:spPr>
          <a:xfrm>
            <a:off x="7074206" y="858147"/>
            <a:ext cx="4064827" cy="14045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r>
              <a:rPr lang="en-US" dirty="0" smtClean="0"/>
              <a:t>…  of the capacity  for complying with the regulations</a:t>
            </a:r>
          </a:p>
          <a:p>
            <a:endParaRPr lang="en-US" dirty="0" smtClean="0"/>
          </a:p>
          <a:p>
            <a:pPr marL="342900" indent="-342900" algn="l">
              <a:buFontTx/>
              <a:buChar char="-"/>
            </a:pPr>
            <a:endParaRPr lang="en-US" dirty="0" smtClean="0"/>
          </a:p>
          <a:p>
            <a:endParaRPr lang="fi-FI" dirty="0"/>
          </a:p>
        </p:txBody>
      </p:sp>
      <p:sp>
        <p:nvSpPr>
          <p:cNvPr id="6" name="Alaotsikko 2"/>
          <p:cNvSpPr txBox="1">
            <a:spLocks/>
          </p:cNvSpPr>
          <p:nvPr/>
        </p:nvSpPr>
        <p:spPr>
          <a:xfrm>
            <a:off x="2886504" y="145751"/>
            <a:ext cx="5539497" cy="1410087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200" b="1" dirty="0" smtClean="0"/>
              <a:t>CLEAN SHIPPING SOLUTIONS</a:t>
            </a:r>
          </a:p>
          <a:p>
            <a:endParaRPr lang="fi-FI" sz="4000" dirty="0" smtClean="0"/>
          </a:p>
          <a:p>
            <a:endParaRPr lang="fi-FI" sz="11200" dirty="0"/>
          </a:p>
          <a:p>
            <a:r>
              <a:rPr lang="en-US" sz="11200" b="1" dirty="0" smtClean="0"/>
              <a:t>limited information</a:t>
            </a:r>
          </a:p>
          <a:p>
            <a:endParaRPr lang="fi-FI" sz="11200" b="1" dirty="0" smtClean="0"/>
          </a:p>
          <a:p>
            <a:endParaRPr lang="fi-FI" sz="11200" b="1" dirty="0" smtClean="0"/>
          </a:p>
          <a:p>
            <a:endParaRPr lang="en-US" sz="11200" b="1" dirty="0" smtClean="0"/>
          </a:p>
          <a:p>
            <a:endParaRPr lang="en-US" sz="11200" b="1" dirty="0" smtClean="0"/>
          </a:p>
          <a:p>
            <a:r>
              <a:rPr lang="fi-FI" sz="11200" b="1" dirty="0" err="1" smtClean="0"/>
              <a:t>needed</a:t>
            </a:r>
            <a:r>
              <a:rPr lang="fi-FI" sz="11200" b="1" dirty="0" smtClean="0"/>
              <a:t> for</a:t>
            </a:r>
            <a:endParaRPr lang="en-US" sz="11200" b="1" dirty="0" smtClean="0"/>
          </a:p>
          <a:p>
            <a:endParaRPr lang="fi-FI" sz="11200" dirty="0"/>
          </a:p>
          <a:p>
            <a:endParaRPr lang="fi-FI" sz="11200" dirty="0" smtClean="0"/>
          </a:p>
          <a:p>
            <a:endParaRPr lang="fi-FI" sz="11200" dirty="0"/>
          </a:p>
          <a:p>
            <a:endParaRPr lang="fi-FI" sz="11200" dirty="0" smtClean="0"/>
          </a:p>
          <a:p>
            <a:endParaRPr lang="fi-FI" sz="9600" b="1" dirty="0"/>
          </a:p>
          <a:p>
            <a:endParaRPr lang="fi-FI" b="1" dirty="0" smtClean="0"/>
          </a:p>
          <a:p>
            <a:endParaRPr lang="en-US" dirty="0" smtClean="0"/>
          </a:p>
          <a:p>
            <a:endParaRPr lang="en-US" dirty="0" smtClean="0"/>
          </a:p>
          <a:p>
            <a:pPr marL="342900" indent="-342900" algn="l">
              <a:buFontTx/>
              <a:buChar char="-"/>
            </a:pPr>
            <a:endParaRPr lang="en-US" dirty="0" smtClean="0"/>
          </a:p>
          <a:p>
            <a:endParaRPr lang="fi-FI" dirty="0"/>
          </a:p>
        </p:txBody>
      </p:sp>
      <p:sp>
        <p:nvSpPr>
          <p:cNvPr id="8" name="Alaotsikko 2"/>
          <p:cNvSpPr txBox="1">
            <a:spLocks/>
          </p:cNvSpPr>
          <p:nvPr/>
        </p:nvSpPr>
        <p:spPr>
          <a:xfrm>
            <a:off x="396756" y="3033316"/>
            <a:ext cx="3703350" cy="16658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2600" dirty="0" smtClean="0"/>
              <a:t>... POLICY MAKERS AND AUTHORITIES</a:t>
            </a:r>
            <a:endParaRPr lang="en-US" sz="2600" dirty="0" smtClean="0"/>
          </a:p>
          <a:p>
            <a:r>
              <a:rPr lang="en-US" sz="2600" dirty="0" smtClean="0"/>
              <a:t>for the development of future environmental regulations</a:t>
            </a:r>
          </a:p>
          <a:p>
            <a:endParaRPr lang="en-US" dirty="0" smtClean="0"/>
          </a:p>
          <a:p>
            <a:pPr marL="342900" indent="-342900" algn="l">
              <a:buFontTx/>
              <a:buChar char="-"/>
            </a:pPr>
            <a:endParaRPr lang="en-US" dirty="0" smtClean="0"/>
          </a:p>
          <a:p>
            <a:endParaRPr lang="fi-FI" dirty="0"/>
          </a:p>
        </p:txBody>
      </p:sp>
      <p:sp>
        <p:nvSpPr>
          <p:cNvPr id="9" name="Alaotsikko 2"/>
          <p:cNvSpPr txBox="1">
            <a:spLocks/>
          </p:cNvSpPr>
          <p:nvPr/>
        </p:nvSpPr>
        <p:spPr>
          <a:xfrm>
            <a:off x="6936370" y="2900674"/>
            <a:ext cx="3801589" cy="2125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 smtClean="0"/>
              <a:t>… SHIPPING SECTOR</a:t>
            </a:r>
            <a:br>
              <a:rPr lang="fi-FI" dirty="0" smtClean="0"/>
            </a:br>
            <a:r>
              <a:rPr lang="en-US" dirty="0" smtClean="0"/>
              <a:t> for knowledge-based investment decisions</a:t>
            </a:r>
          </a:p>
          <a:p>
            <a:pPr marL="342900" indent="-342900" algn="l">
              <a:buFontTx/>
              <a:buChar char="-"/>
            </a:pPr>
            <a:endParaRPr lang="en-US" dirty="0" smtClean="0"/>
          </a:p>
          <a:p>
            <a:endParaRPr lang="fi-FI" dirty="0"/>
          </a:p>
        </p:txBody>
      </p:sp>
      <p:sp>
        <p:nvSpPr>
          <p:cNvPr id="14" name="Alaotsikko 2"/>
          <p:cNvSpPr txBox="1">
            <a:spLocks/>
          </p:cNvSpPr>
          <p:nvPr/>
        </p:nvSpPr>
        <p:spPr>
          <a:xfrm>
            <a:off x="3196425" y="5423311"/>
            <a:ext cx="4624706" cy="10982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b="1" dirty="0" smtClean="0"/>
              <a:t>MOTIVATION FOR </a:t>
            </a:r>
          </a:p>
          <a:p>
            <a:r>
              <a:rPr lang="fi-FI" sz="3600" b="1" dirty="0" err="1" smtClean="0"/>
              <a:t>EnviSuM</a:t>
            </a:r>
            <a:endParaRPr lang="en-US" sz="3600" b="1" dirty="0" smtClean="0"/>
          </a:p>
          <a:p>
            <a:pPr marL="342900" indent="-342900" algn="l">
              <a:buFontTx/>
              <a:buChar char="-"/>
            </a:pPr>
            <a:endParaRPr lang="en-US" dirty="0" smtClean="0"/>
          </a:p>
          <a:p>
            <a:endParaRPr lang="fi-FI" dirty="0"/>
          </a:p>
        </p:txBody>
      </p:sp>
      <p:sp>
        <p:nvSpPr>
          <p:cNvPr id="4" name="Alanuoli 3"/>
          <p:cNvSpPr/>
          <p:nvPr/>
        </p:nvSpPr>
        <p:spPr>
          <a:xfrm>
            <a:off x="2311298" y="4641980"/>
            <a:ext cx="6525866" cy="582854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Kuva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611" y="5591378"/>
            <a:ext cx="2867025" cy="114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35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alama 33"/>
          <p:cNvSpPr/>
          <p:nvPr/>
        </p:nvSpPr>
        <p:spPr>
          <a:xfrm rot="13623610">
            <a:off x="8327078" y="55773"/>
            <a:ext cx="1004160" cy="3908728"/>
          </a:xfrm>
          <a:prstGeom prst="lightningBolt">
            <a:avLst/>
          </a:prstGeom>
          <a:solidFill>
            <a:srgbClr val="2CAAE1"/>
          </a:solidFill>
          <a:ln>
            <a:solidFill>
              <a:srgbClr val="2CAA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 rot="19788638">
            <a:off x="-62492" y="617874"/>
            <a:ext cx="3107737" cy="5896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2CAAE1"/>
                </a:solidFill>
              </a:rPr>
              <a:t>Project approach</a:t>
            </a:r>
            <a:endParaRPr lang="en-US" sz="3200" b="1" dirty="0">
              <a:solidFill>
                <a:srgbClr val="2CAAE1"/>
              </a:solidFill>
            </a:endParaRPr>
          </a:p>
        </p:txBody>
      </p:sp>
      <p:pic>
        <p:nvPicPr>
          <p:cNvPr id="8" name="Kuva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611" y="5591378"/>
            <a:ext cx="2867025" cy="1146810"/>
          </a:xfrm>
          <a:prstGeom prst="rect">
            <a:avLst/>
          </a:prstGeom>
        </p:spPr>
      </p:pic>
      <p:sp>
        <p:nvSpPr>
          <p:cNvPr id="2" name="Tekstiruutu 1"/>
          <p:cNvSpPr txBox="1"/>
          <p:nvPr/>
        </p:nvSpPr>
        <p:spPr>
          <a:xfrm>
            <a:off x="664669" y="4928242"/>
            <a:ext cx="44494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Measurement and modelling strategies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Measures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Fuels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Abatement techniques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Etc.</a:t>
            </a:r>
            <a:endParaRPr lang="en-US" dirty="0"/>
          </a:p>
        </p:txBody>
      </p:sp>
      <p:sp>
        <p:nvSpPr>
          <p:cNvPr id="7" name="Tekstiruutu 6"/>
          <p:cNvSpPr txBox="1"/>
          <p:nvPr/>
        </p:nvSpPr>
        <p:spPr>
          <a:xfrm>
            <a:off x="1512248" y="2108905"/>
            <a:ext cx="35764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Ship emissions’ present and future 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Costs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Health effects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Environmental effects</a:t>
            </a:r>
            <a:endParaRPr lang="en-US" dirty="0"/>
          </a:p>
        </p:txBody>
      </p:sp>
      <p:sp>
        <p:nvSpPr>
          <p:cNvPr id="11" name="Pilvi 10"/>
          <p:cNvSpPr/>
          <p:nvPr/>
        </p:nvSpPr>
        <p:spPr>
          <a:xfrm>
            <a:off x="1024487" y="1672584"/>
            <a:ext cx="4480070" cy="2036103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Ylänuoli 13"/>
          <p:cNvSpPr/>
          <p:nvPr/>
        </p:nvSpPr>
        <p:spPr>
          <a:xfrm rot="5400000">
            <a:off x="4597618" y="2861579"/>
            <a:ext cx="3234443" cy="1021668"/>
          </a:xfrm>
          <a:prstGeom prst="upArrow">
            <a:avLst>
              <a:gd name="adj1" fmla="val 39595"/>
              <a:gd name="adj2" fmla="val 48956"/>
            </a:avLst>
          </a:prstGeom>
          <a:solidFill>
            <a:srgbClr val="2CAAE1"/>
          </a:solidFill>
          <a:ln>
            <a:solidFill>
              <a:srgbClr val="2CAA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kstiruutu 15"/>
          <p:cNvSpPr txBox="1"/>
          <p:nvPr/>
        </p:nvSpPr>
        <p:spPr>
          <a:xfrm>
            <a:off x="5202914" y="5082412"/>
            <a:ext cx="40728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Societal impact of emission reductions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On city scale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On regional scale</a:t>
            </a:r>
            <a:endParaRPr lang="en-US" dirty="0"/>
          </a:p>
        </p:txBody>
      </p:sp>
      <p:sp>
        <p:nvSpPr>
          <p:cNvPr id="17" name="Tekstiruutu 16"/>
          <p:cNvSpPr txBox="1"/>
          <p:nvPr/>
        </p:nvSpPr>
        <p:spPr>
          <a:xfrm>
            <a:off x="3043126" y="4459312"/>
            <a:ext cx="4647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Addressing, assessing, testing, investigating</a:t>
            </a:r>
            <a:endParaRPr lang="en-US" dirty="0"/>
          </a:p>
        </p:txBody>
      </p:sp>
      <p:sp>
        <p:nvSpPr>
          <p:cNvPr id="18" name="Tekstiruutu 17"/>
          <p:cNvSpPr txBox="1"/>
          <p:nvPr/>
        </p:nvSpPr>
        <p:spPr>
          <a:xfrm>
            <a:off x="7162714" y="3496877"/>
            <a:ext cx="3388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Tested and analyzed tools </a:t>
            </a:r>
          </a:p>
          <a:p>
            <a:pPr algn="ctr"/>
            <a:r>
              <a:rPr lang="en-US" dirty="0" smtClean="0"/>
              <a:t>and recommendations</a:t>
            </a:r>
            <a:endParaRPr lang="en-US" dirty="0"/>
          </a:p>
        </p:txBody>
      </p:sp>
      <p:sp>
        <p:nvSpPr>
          <p:cNvPr id="20" name="Ellipsi 19"/>
          <p:cNvSpPr/>
          <p:nvPr/>
        </p:nvSpPr>
        <p:spPr>
          <a:xfrm>
            <a:off x="0" y="4747486"/>
            <a:ext cx="5248405" cy="19423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Ellipsi 20"/>
          <p:cNvSpPr/>
          <p:nvPr/>
        </p:nvSpPr>
        <p:spPr>
          <a:xfrm>
            <a:off x="4908184" y="4804595"/>
            <a:ext cx="4296427" cy="150819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Ylänuoli 21"/>
          <p:cNvSpPr/>
          <p:nvPr/>
        </p:nvSpPr>
        <p:spPr>
          <a:xfrm>
            <a:off x="2523475" y="3673507"/>
            <a:ext cx="2604761" cy="754046"/>
          </a:xfrm>
          <a:prstGeom prst="upArrow">
            <a:avLst/>
          </a:prstGeom>
          <a:solidFill>
            <a:srgbClr val="2CAAE1"/>
          </a:solidFill>
          <a:ln>
            <a:solidFill>
              <a:srgbClr val="2CAA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eveä kaari 22"/>
          <p:cNvSpPr/>
          <p:nvPr/>
        </p:nvSpPr>
        <p:spPr>
          <a:xfrm>
            <a:off x="8129149" y="2821457"/>
            <a:ext cx="1455822" cy="1097073"/>
          </a:xfrm>
          <a:prstGeom prst="blockArc">
            <a:avLst/>
          </a:prstGeom>
          <a:solidFill>
            <a:srgbClr val="2CAAE1"/>
          </a:solidFill>
          <a:ln>
            <a:solidFill>
              <a:srgbClr val="2CAA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Tekstiruutu 23"/>
          <p:cNvSpPr txBox="1"/>
          <p:nvPr/>
        </p:nvSpPr>
        <p:spPr>
          <a:xfrm>
            <a:off x="9722012" y="384928"/>
            <a:ext cx="1929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Supporting maritime business and </a:t>
            </a:r>
          </a:p>
          <a:p>
            <a:pPr algn="ctr"/>
            <a:r>
              <a:rPr lang="en-US" dirty="0" smtClean="0"/>
              <a:t>economic growth</a:t>
            </a:r>
            <a:endParaRPr lang="en-US" dirty="0"/>
          </a:p>
        </p:txBody>
      </p:sp>
      <p:sp>
        <p:nvSpPr>
          <p:cNvPr id="26" name="Tekstiruutu 25"/>
          <p:cNvSpPr txBox="1"/>
          <p:nvPr/>
        </p:nvSpPr>
        <p:spPr>
          <a:xfrm>
            <a:off x="3191080" y="4033522"/>
            <a:ext cx="1342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ASSESMENT</a:t>
            </a:r>
            <a:endParaRPr lang="en-US" dirty="0"/>
          </a:p>
        </p:txBody>
      </p:sp>
      <p:sp>
        <p:nvSpPr>
          <p:cNvPr id="27" name="Pyöristetty suorakulmio 26"/>
          <p:cNvSpPr/>
          <p:nvPr/>
        </p:nvSpPr>
        <p:spPr>
          <a:xfrm>
            <a:off x="9613271" y="49060"/>
            <a:ext cx="2235292" cy="17776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yöristetty suorakulmio 24"/>
          <p:cNvSpPr/>
          <p:nvPr/>
        </p:nvSpPr>
        <p:spPr>
          <a:xfrm>
            <a:off x="7148902" y="71633"/>
            <a:ext cx="2082845" cy="16115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kstiruutu 27"/>
          <p:cNvSpPr txBox="1"/>
          <p:nvPr/>
        </p:nvSpPr>
        <p:spPr>
          <a:xfrm>
            <a:off x="7308120" y="384928"/>
            <a:ext cx="1929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Benefitting environment</a:t>
            </a:r>
          </a:p>
          <a:p>
            <a:pPr algn="ctr"/>
            <a:r>
              <a:rPr lang="en-US" dirty="0" smtClean="0"/>
              <a:t> and </a:t>
            </a:r>
          </a:p>
          <a:p>
            <a:pPr algn="ctr"/>
            <a:r>
              <a:rPr lang="en-US" dirty="0" smtClean="0"/>
              <a:t>health</a:t>
            </a:r>
            <a:endParaRPr lang="en-US" dirty="0"/>
          </a:p>
        </p:txBody>
      </p:sp>
      <p:sp>
        <p:nvSpPr>
          <p:cNvPr id="13" name="Kuutio 12"/>
          <p:cNvSpPr/>
          <p:nvPr/>
        </p:nvSpPr>
        <p:spPr>
          <a:xfrm>
            <a:off x="7003545" y="3179515"/>
            <a:ext cx="4096130" cy="1087995"/>
          </a:xfrm>
          <a:prstGeom prst="cub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2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isällön paikkamerkki 1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0050" y="249814"/>
            <a:ext cx="4524375" cy="6528787"/>
          </a:xfrm>
          <a:prstGeom prst="rect">
            <a:avLst/>
          </a:prstGeom>
        </p:spPr>
      </p:pic>
      <p:pic>
        <p:nvPicPr>
          <p:cNvPr id="61" name="Kuva 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611" y="5591378"/>
            <a:ext cx="2867025" cy="1146810"/>
          </a:xfrm>
          <a:prstGeom prst="rect">
            <a:avLst/>
          </a:prstGeom>
        </p:spPr>
      </p:pic>
      <p:sp>
        <p:nvSpPr>
          <p:cNvPr id="31" name="Alaotsikko 2"/>
          <p:cNvSpPr txBox="1">
            <a:spLocks/>
          </p:cNvSpPr>
          <p:nvPr/>
        </p:nvSpPr>
        <p:spPr>
          <a:xfrm>
            <a:off x="5410200" y="620713"/>
            <a:ext cx="5434013" cy="52295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Char char="-"/>
            </a:pPr>
            <a:r>
              <a:rPr lang="en-US" dirty="0" smtClean="0"/>
              <a:t>The </a:t>
            </a:r>
            <a:r>
              <a:rPr lang="en-US" dirty="0"/>
              <a:t>societal impact of emission reductions will be investigated both at the selected urban areas </a:t>
            </a:r>
          </a:p>
          <a:p>
            <a:pPr marL="800100" lvl="1" indent="-342900">
              <a:buFontTx/>
              <a:buChar char="-"/>
            </a:pPr>
            <a:r>
              <a:rPr lang="en-US" dirty="0"/>
              <a:t>St. Petersburg </a:t>
            </a:r>
          </a:p>
          <a:p>
            <a:pPr marL="800100" lvl="1" indent="-342900">
              <a:buFontTx/>
              <a:buChar char="-"/>
            </a:pPr>
            <a:r>
              <a:rPr lang="en-US" dirty="0" smtClean="0"/>
              <a:t>Gothenburg </a:t>
            </a:r>
          </a:p>
          <a:p>
            <a:pPr marL="800100" lvl="1" indent="-342900">
              <a:buFontTx/>
              <a:buChar char="-"/>
            </a:pPr>
            <a:r>
              <a:rPr lang="en-US" dirty="0" smtClean="0"/>
              <a:t>Gdansk-Gdynia </a:t>
            </a:r>
          </a:p>
          <a:p>
            <a:pPr marL="457200" lvl="1" indent="0">
              <a:buNone/>
            </a:pPr>
            <a:r>
              <a:rPr lang="en-US" dirty="0" smtClean="0"/>
              <a:t>and </a:t>
            </a:r>
            <a:endParaRPr lang="en-US" dirty="0"/>
          </a:p>
          <a:p>
            <a:pPr marL="800100" lvl="1" indent="-342900">
              <a:buFontTx/>
              <a:buChar char="-"/>
            </a:pPr>
            <a:r>
              <a:rPr lang="en-US" dirty="0" smtClean="0"/>
              <a:t>the </a:t>
            </a:r>
            <a:r>
              <a:rPr lang="en-US" dirty="0"/>
              <a:t>Baltic Sea regional </a:t>
            </a:r>
            <a:r>
              <a:rPr lang="en-US" dirty="0" smtClean="0"/>
              <a:t>scale</a:t>
            </a:r>
          </a:p>
          <a:p>
            <a:pPr marL="800100" lvl="1" indent="-342900">
              <a:buFontTx/>
              <a:buChar char="-"/>
            </a:pPr>
            <a:endParaRPr lang="en-US" dirty="0"/>
          </a:p>
          <a:p>
            <a:pPr marL="800100" lvl="1" indent="-342900">
              <a:buFontTx/>
              <a:buChar char="-"/>
            </a:pPr>
            <a:r>
              <a:rPr lang="en-US" dirty="0"/>
              <a:t> </a:t>
            </a:r>
            <a:r>
              <a:rPr lang="en-US" dirty="0" smtClean="0"/>
              <a:t>Results in these areas will be integrated into </a:t>
            </a:r>
            <a:r>
              <a:rPr lang="en-US" dirty="0"/>
              <a:t>the wider community and society</a:t>
            </a:r>
          </a:p>
          <a:p>
            <a:pPr marL="800100" lvl="1" indent="-342900">
              <a:buFontTx/>
              <a:buChar char="-"/>
            </a:pPr>
            <a:endParaRPr lang="en-US" dirty="0"/>
          </a:p>
          <a:p>
            <a:endParaRPr lang="fi-FI" dirty="0"/>
          </a:p>
        </p:txBody>
      </p:sp>
      <p:sp>
        <p:nvSpPr>
          <p:cNvPr id="2" name="Vuokaaviosymboli: Liitin 1"/>
          <p:cNvSpPr/>
          <p:nvPr/>
        </p:nvSpPr>
        <p:spPr>
          <a:xfrm>
            <a:off x="1637070" y="4188542"/>
            <a:ext cx="206478" cy="176981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Vuokaaviosymboli: Liitin 5"/>
          <p:cNvSpPr/>
          <p:nvPr/>
        </p:nvSpPr>
        <p:spPr>
          <a:xfrm>
            <a:off x="2640268" y="4831437"/>
            <a:ext cx="206478" cy="176981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Vuokaaviosymboli: Liitin 6"/>
          <p:cNvSpPr/>
          <p:nvPr/>
        </p:nvSpPr>
        <p:spPr>
          <a:xfrm>
            <a:off x="3751312" y="3213206"/>
            <a:ext cx="206478" cy="176981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llipsi 2"/>
          <p:cNvSpPr/>
          <p:nvPr/>
        </p:nvSpPr>
        <p:spPr>
          <a:xfrm rot="2597982">
            <a:off x="2066700" y="3087081"/>
            <a:ext cx="1005370" cy="2379902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uora yhdysviiva 4"/>
          <p:cNvCxnSpPr>
            <a:endCxn id="2" idx="6"/>
          </p:cNvCxnSpPr>
          <p:nvPr/>
        </p:nvCxnSpPr>
        <p:spPr>
          <a:xfrm flipH="1">
            <a:off x="1843548" y="2447566"/>
            <a:ext cx="4146706" cy="18294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uora yhdysviiva 8"/>
          <p:cNvCxnSpPr>
            <a:endCxn id="6" idx="7"/>
          </p:cNvCxnSpPr>
          <p:nvPr/>
        </p:nvCxnSpPr>
        <p:spPr>
          <a:xfrm flipH="1">
            <a:off x="2816508" y="2836506"/>
            <a:ext cx="3095324" cy="20208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uora yhdysviiva 10"/>
          <p:cNvCxnSpPr>
            <a:endCxn id="7" idx="0"/>
          </p:cNvCxnSpPr>
          <p:nvPr/>
        </p:nvCxnSpPr>
        <p:spPr>
          <a:xfrm flipH="1">
            <a:off x="3854551" y="2080972"/>
            <a:ext cx="2135703" cy="11322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751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xagon 7"/>
          <p:cNvSpPr/>
          <p:nvPr/>
        </p:nvSpPr>
        <p:spPr>
          <a:xfrm>
            <a:off x="6567172" y="1936286"/>
            <a:ext cx="3024336" cy="2664296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000" b="1" dirty="0">
                <a:solidFill>
                  <a:srgbClr val="00B050"/>
                </a:solidFill>
              </a:rPr>
              <a:t>WP4</a:t>
            </a:r>
          </a:p>
          <a:p>
            <a:pPr algn="ctr"/>
            <a:r>
              <a:rPr lang="fi-FI" sz="2000" b="1" noProof="1" smtClean="0">
                <a:solidFill>
                  <a:srgbClr val="00B050"/>
                </a:solidFill>
              </a:rPr>
              <a:t>Social and Political Impact</a:t>
            </a:r>
          </a:p>
          <a:p>
            <a:pPr algn="ctr"/>
            <a:endParaRPr lang="fi-FI" sz="1600" b="1" dirty="0" smtClean="0">
              <a:solidFill>
                <a:srgbClr val="00B050"/>
              </a:solidFill>
            </a:endParaRPr>
          </a:p>
          <a:p>
            <a:pPr algn="ctr"/>
            <a:r>
              <a:rPr lang="fi-FI" sz="1600" b="1" dirty="0" smtClean="0">
                <a:solidFill>
                  <a:srgbClr val="FFC000"/>
                </a:solidFill>
              </a:rPr>
              <a:t>UNIVERSITY OF TURKU</a:t>
            </a:r>
            <a:endParaRPr lang="fi-FI" sz="1600" b="1" dirty="0">
              <a:solidFill>
                <a:srgbClr val="FFC000"/>
              </a:solidFill>
            </a:endParaRPr>
          </a:p>
        </p:txBody>
      </p:sp>
      <p:sp>
        <p:nvSpPr>
          <p:cNvPr id="5" name="Hexagon 4"/>
          <p:cNvSpPr/>
          <p:nvPr/>
        </p:nvSpPr>
        <p:spPr>
          <a:xfrm>
            <a:off x="1497362" y="1907053"/>
            <a:ext cx="3024336" cy="2664296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000" b="1" dirty="0">
                <a:solidFill>
                  <a:srgbClr val="00B050"/>
                </a:solidFill>
              </a:rPr>
              <a:t>WP2</a:t>
            </a:r>
          </a:p>
          <a:p>
            <a:pPr algn="ctr"/>
            <a:r>
              <a:rPr lang="fi-FI" sz="2000" b="1" noProof="1" smtClean="0">
                <a:solidFill>
                  <a:srgbClr val="00B050"/>
                </a:solidFill>
              </a:rPr>
              <a:t>Emissions and Abatement Strategies</a:t>
            </a:r>
          </a:p>
          <a:p>
            <a:pPr algn="ctr"/>
            <a:endParaRPr lang="fi-FI" sz="1600" b="1" dirty="0" smtClean="0">
              <a:solidFill>
                <a:srgbClr val="00B050"/>
              </a:solidFill>
            </a:endParaRPr>
          </a:p>
          <a:p>
            <a:pPr algn="ctr"/>
            <a:r>
              <a:rPr lang="fi-FI" sz="1600" b="1" dirty="0" smtClean="0">
                <a:solidFill>
                  <a:srgbClr val="FFC000"/>
                </a:solidFill>
              </a:rPr>
              <a:t>CHALMERS UNIVERSITY OF TECHNOLOGY</a:t>
            </a:r>
            <a:endParaRPr lang="fi-FI" sz="1600" b="1" dirty="0">
              <a:solidFill>
                <a:srgbClr val="FFC000"/>
              </a:solidFill>
            </a:endParaRPr>
          </a:p>
        </p:txBody>
      </p:sp>
      <p:sp>
        <p:nvSpPr>
          <p:cNvPr id="9" name="Hexagon 8"/>
          <p:cNvSpPr/>
          <p:nvPr/>
        </p:nvSpPr>
        <p:spPr>
          <a:xfrm>
            <a:off x="3912573" y="4054823"/>
            <a:ext cx="3032071" cy="2662872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000" b="1" dirty="0">
                <a:solidFill>
                  <a:srgbClr val="00B050"/>
                </a:solidFill>
              </a:rPr>
              <a:t>WP5</a:t>
            </a:r>
          </a:p>
          <a:p>
            <a:pPr algn="ctr"/>
            <a:r>
              <a:rPr lang="fi-FI" sz="2000" b="1" noProof="1" smtClean="0">
                <a:solidFill>
                  <a:srgbClr val="00B050"/>
                </a:solidFill>
              </a:rPr>
              <a:t>Economic Impacts</a:t>
            </a:r>
          </a:p>
          <a:p>
            <a:pPr algn="ctr"/>
            <a:endParaRPr lang="fi-FI" sz="1600" b="1" dirty="0" smtClean="0">
              <a:solidFill>
                <a:srgbClr val="00B050"/>
              </a:solidFill>
            </a:endParaRPr>
          </a:p>
          <a:p>
            <a:pPr algn="ctr"/>
            <a:r>
              <a:rPr lang="fi-FI" sz="1600" b="1" dirty="0" smtClean="0">
                <a:solidFill>
                  <a:srgbClr val="FFC000"/>
                </a:solidFill>
              </a:rPr>
              <a:t>TALLINN UNIVERSITY OF TECHNOLOGY</a:t>
            </a:r>
            <a:endParaRPr lang="fi-FI" sz="1600" b="1" dirty="0">
              <a:solidFill>
                <a:srgbClr val="FFC000"/>
              </a:solidFill>
            </a:endParaRPr>
          </a:p>
        </p:txBody>
      </p:sp>
      <p:sp>
        <p:nvSpPr>
          <p:cNvPr id="7" name="Hexagon 6"/>
          <p:cNvSpPr/>
          <p:nvPr/>
        </p:nvSpPr>
        <p:spPr>
          <a:xfrm>
            <a:off x="4061774" y="-526"/>
            <a:ext cx="3096344" cy="2664296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000" b="1" dirty="0">
                <a:solidFill>
                  <a:srgbClr val="00B050"/>
                </a:solidFill>
              </a:rPr>
              <a:t>WP3</a:t>
            </a:r>
          </a:p>
          <a:p>
            <a:pPr algn="ctr"/>
            <a:r>
              <a:rPr lang="fi-FI" sz="2000" b="1" noProof="1" smtClean="0">
                <a:solidFill>
                  <a:srgbClr val="00B050"/>
                </a:solidFill>
              </a:rPr>
              <a:t>Air Quality and Deposition</a:t>
            </a:r>
          </a:p>
          <a:p>
            <a:pPr algn="ctr"/>
            <a:endParaRPr lang="fi-FI" sz="1600" b="1" dirty="0" smtClean="0">
              <a:solidFill>
                <a:srgbClr val="00B050"/>
              </a:solidFill>
            </a:endParaRPr>
          </a:p>
          <a:p>
            <a:pPr algn="ctr"/>
            <a:r>
              <a:rPr lang="fi-FI" sz="1600" b="1" dirty="0" smtClean="0">
                <a:solidFill>
                  <a:srgbClr val="FFC000"/>
                </a:solidFill>
              </a:rPr>
              <a:t>NORWEGIAN METEOROLOGICAL INSTITUTE</a:t>
            </a:r>
            <a:endParaRPr lang="fi-FI" sz="1600" b="1" dirty="0">
              <a:solidFill>
                <a:srgbClr val="FFC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69548" y="2683089"/>
            <a:ext cx="30712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i-FI" sz="2000" b="1" dirty="0">
                <a:solidFill>
                  <a:srgbClr val="00B050"/>
                </a:solidFill>
              </a:rPr>
              <a:t>WP1</a:t>
            </a:r>
          </a:p>
          <a:p>
            <a:pPr lvl="0" algn="ctr"/>
            <a:r>
              <a:rPr lang="fi-FI" sz="2000" b="1" dirty="0" smtClean="0">
                <a:solidFill>
                  <a:srgbClr val="00B050"/>
                </a:solidFill>
              </a:rPr>
              <a:t>Management</a:t>
            </a:r>
          </a:p>
          <a:p>
            <a:pPr lvl="0" algn="ctr"/>
            <a:endParaRPr lang="fi-FI" sz="1600" b="1" dirty="0" smtClean="0">
              <a:solidFill>
                <a:srgbClr val="00B050"/>
              </a:solidFill>
            </a:endParaRPr>
          </a:p>
          <a:p>
            <a:pPr lvl="0" algn="ctr"/>
            <a:r>
              <a:rPr lang="fi-FI" sz="1600" b="1" dirty="0" smtClean="0">
                <a:solidFill>
                  <a:srgbClr val="FFC000"/>
                </a:solidFill>
              </a:rPr>
              <a:t>UNIVERSITY OF TURKU</a:t>
            </a:r>
            <a:endParaRPr lang="fi-FI" sz="1600" b="1" dirty="0">
              <a:solidFill>
                <a:srgbClr val="FFC0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912573" y="2021323"/>
            <a:ext cx="660244" cy="576064"/>
          </a:xfrm>
          <a:prstGeom prst="straightConnector1">
            <a:avLst/>
          </a:prstGeom>
          <a:ln w="762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763403" y="1911326"/>
            <a:ext cx="720080" cy="504056"/>
          </a:xfrm>
          <a:prstGeom prst="straightConnector1">
            <a:avLst/>
          </a:prstGeom>
          <a:ln w="762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10" y="3927988"/>
            <a:ext cx="10429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Straight Arrow Connector 14"/>
          <p:cNvCxnSpPr/>
          <p:nvPr/>
        </p:nvCxnSpPr>
        <p:spPr>
          <a:xfrm flipH="1">
            <a:off x="6382774" y="3954947"/>
            <a:ext cx="576064" cy="510153"/>
          </a:xfrm>
          <a:prstGeom prst="straightConnector1">
            <a:avLst/>
          </a:prstGeom>
          <a:ln w="762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Kuva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473" y="5658904"/>
            <a:ext cx="3525790" cy="110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97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</TotalTime>
  <Words>338</Words>
  <Application>Microsoft Office PowerPoint</Application>
  <PresentationFormat>Brugerdefineret</PresentationFormat>
  <Paragraphs>141</Paragraphs>
  <Slides>11</Slides>
  <Notes>4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Integrerede OLE-servere</vt:lpstr>
      </vt:variant>
      <vt:variant>
        <vt:i4>1</vt:i4>
      </vt:variant>
      <vt:variant>
        <vt:lpstr>Diastitler</vt:lpstr>
      </vt:variant>
      <vt:variant>
        <vt:i4>11</vt:i4>
      </vt:variant>
    </vt:vector>
  </HeadingPairs>
  <TitlesOfParts>
    <vt:vector size="13" baseType="lpstr">
      <vt:lpstr>Office-teema</vt:lpstr>
      <vt:lpstr>Document</vt:lpstr>
      <vt:lpstr>EnviSuM </vt:lpstr>
      <vt:lpstr>   EnviSuM Environmental Impact of Low Emission Shipping: Measurements and Modelling Strategies  </vt:lpstr>
      <vt:lpstr>Project partners and budgets </vt:lpstr>
      <vt:lpstr>17 associated partners involved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PROJECT PARTNERSHIP</vt:lpstr>
    </vt:vector>
  </TitlesOfParts>
  <Company>Turun yliopisto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Minna Alhosalo</dc:creator>
  <cp:lastModifiedBy>Ditte Folke Kikkert Henriksen (SFS)</cp:lastModifiedBy>
  <cp:revision>142</cp:revision>
  <cp:lastPrinted>2016-03-08T09:32:03Z</cp:lastPrinted>
  <dcterms:created xsi:type="dcterms:W3CDTF">2016-02-16T09:04:27Z</dcterms:created>
  <dcterms:modified xsi:type="dcterms:W3CDTF">2016-04-19T07:24:15Z</dcterms:modified>
</cp:coreProperties>
</file>